
<file path=[Content_Types].xml><?xml version="1.0" encoding="utf-8"?>
<Types xmlns="http://schemas.openxmlformats.org/package/2006/content-types">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A09A0A-5B65-48CA-B93C-A1DF8B90FE9E}" v="1983" dt="2021-10-19T09:45:40.042"/>
    <p1510:client id="{94916130-40E8-1D82-4133-D447A6C3CCA2}" v="17" dt="2021-10-19T09:48:10.7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4" autoAdjust="0"/>
    <p:restoredTop sz="94660"/>
  </p:normalViewPr>
  <p:slideViewPr>
    <p:cSldViewPr snapToGrid="0">
      <p:cViewPr varScale="1">
        <p:scale>
          <a:sx n="67" d="100"/>
          <a:sy n="67" d="100"/>
        </p:scale>
        <p:origin x="528"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674CB-3709-4ACF-BB61-29ADEA3D41BE}"/>
              </a:ext>
            </a:extLst>
          </p:cNvPr>
          <p:cNvSpPr>
            <a:spLocks noGrp="1"/>
          </p:cNvSpPr>
          <p:nvPr>
            <p:ph type="ctrTitle"/>
          </p:nvPr>
        </p:nvSpPr>
        <p:spPr>
          <a:xfrm>
            <a:off x="1524000" y="1033272"/>
            <a:ext cx="9144000" cy="2478024"/>
          </a:xfrm>
        </p:spPr>
        <p:txBody>
          <a:bodyPr lIns="0" tIns="0" rIns="0" bIns="0" anchor="b">
            <a:noAutofit/>
          </a:bodyPr>
          <a:lstStyle>
            <a:lvl1pPr algn="ctr">
              <a:defRPr sz="4000" spc="750" baseline="0"/>
            </a:lvl1pPr>
          </a:lstStyle>
          <a:p>
            <a:r>
              <a:rPr lang="en-US" dirty="0"/>
              <a:t>Click to edit Master title style</a:t>
            </a:r>
          </a:p>
        </p:txBody>
      </p:sp>
      <p:sp>
        <p:nvSpPr>
          <p:cNvPr id="3" name="Subtitle 2">
            <a:extLst>
              <a:ext uri="{FF2B5EF4-FFF2-40B4-BE49-F238E27FC236}">
                <a16:creationId xmlns:a16="http://schemas.microsoft.com/office/drawing/2014/main" id="{E06DA6BE-9B64-48FC-92D1-EF0D426A3974}"/>
              </a:ext>
            </a:extLst>
          </p:cNvPr>
          <p:cNvSpPr>
            <a:spLocks noGrp="1"/>
          </p:cNvSpPr>
          <p:nvPr>
            <p:ph type="subTitle" idx="1"/>
          </p:nvPr>
        </p:nvSpPr>
        <p:spPr>
          <a:xfrm>
            <a:off x="1524000" y="3822192"/>
            <a:ext cx="9144000" cy="1435608"/>
          </a:xfrm>
        </p:spPr>
        <p:txBody>
          <a:bodyPr lIns="0" tIns="0" rIns="0" bIns="0">
            <a:normAutofit/>
          </a:bodyPr>
          <a:lstStyle>
            <a:lvl1pPr marL="0" indent="0" algn="ctr">
              <a:lnSpc>
                <a:spcPct val="150000"/>
              </a:lnSpc>
              <a:buNone/>
              <a:defRPr sz="1600" cap="all" spc="600"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083AE59-8E21-449F-86DA-5BE297010864}"/>
              </a:ext>
            </a:extLst>
          </p:cNvPr>
          <p:cNvSpPr>
            <a:spLocks noGrp="1"/>
          </p:cNvSpPr>
          <p:nvPr>
            <p:ph type="dt" sz="half" idx="10"/>
          </p:nvPr>
        </p:nvSpPr>
        <p:spPr/>
        <p:txBody>
          <a:bodyPr/>
          <a:lstStyle/>
          <a:p>
            <a:fld id="{655A5808-3B61-48CC-92EF-85AC2E0DFA56}" type="datetime2">
              <a:rPr lang="en-US" smtClean="0"/>
              <a:t>Sunday, October 24, 2021</a:t>
            </a:fld>
            <a:endParaRPr lang="en-US"/>
          </a:p>
        </p:txBody>
      </p:sp>
      <p:sp>
        <p:nvSpPr>
          <p:cNvPr id="5" name="Footer Placeholder 4">
            <a:extLst>
              <a:ext uri="{FF2B5EF4-FFF2-40B4-BE49-F238E27FC236}">
                <a16:creationId xmlns:a16="http://schemas.microsoft.com/office/drawing/2014/main" id="{4E8CCD60-9970-49FD-8254-21154BAA1E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0A488-07A7-42F9-B1DF-68545B75417D}"/>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620775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DC3B6-2D75-4EC4-9120-88DCE0EA61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4B06CB-A0FE-4499-B674-90C8C281A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7FD700-765A-4DE6-A8EC-9D9D92FCBB42}"/>
              </a:ext>
            </a:extLst>
          </p:cNvPr>
          <p:cNvSpPr>
            <a:spLocks noGrp="1"/>
          </p:cNvSpPr>
          <p:nvPr>
            <p:ph type="dt" sz="half" idx="10"/>
          </p:nvPr>
        </p:nvSpPr>
        <p:spPr/>
        <p:txBody>
          <a:bodyPr/>
          <a:lstStyle/>
          <a:p>
            <a:fld id="{735E98AF-4574-4509-BF7A-519ACD5BF826}" type="datetime2">
              <a:rPr lang="en-US" smtClean="0"/>
              <a:t>Sunday, October 24, 2021</a:t>
            </a:fld>
            <a:endParaRPr lang="en-US"/>
          </a:p>
        </p:txBody>
      </p:sp>
      <p:sp>
        <p:nvSpPr>
          <p:cNvPr id="5" name="Footer Placeholder 4">
            <a:extLst>
              <a:ext uri="{FF2B5EF4-FFF2-40B4-BE49-F238E27FC236}">
                <a16:creationId xmlns:a16="http://schemas.microsoft.com/office/drawing/2014/main" id="{0C4664EC-C4B1-4D14-9ED3-14C6CCBF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DF5526-E518-4133-9F44-D812576C1092}"/>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492789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F62998-15B1-4CA8-8C60-7801001F8060}"/>
              </a:ext>
            </a:extLst>
          </p:cNvPr>
          <p:cNvSpPr>
            <a:spLocks noGrp="1"/>
          </p:cNvSpPr>
          <p:nvPr>
            <p:ph type="title" orient="vert"/>
          </p:nvPr>
        </p:nvSpPr>
        <p:spPr>
          <a:xfrm>
            <a:off x="8724900" y="838899"/>
            <a:ext cx="2628900" cy="48493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11AE278-0885-4594-AB09-120344C7D882}"/>
              </a:ext>
            </a:extLst>
          </p:cNvPr>
          <p:cNvSpPr>
            <a:spLocks noGrp="1"/>
          </p:cNvSpPr>
          <p:nvPr>
            <p:ph type="body" orient="vert" idx="1"/>
          </p:nvPr>
        </p:nvSpPr>
        <p:spPr>
          <a:xfrm>
            <a:off x="849235" y="838900"/>
            <a:ext cx="7723265" cy="48493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5B850CC-FB43-4988-8D4E-9C54C20185B4}"/>
              </a:ext>
            </a:extLst>
          </p:cNvPr>
          <p:cNvSpPr>
            <a:spLocks noGrp="1"/>
          </p:cNvSpPr>
          <p:nvPr>
            <p:ph type="dt" sz="half" idx="10"/>
          </p:nvPr>
        </p:nvSpPr>
        <p:spPr/>
        <p:txBody>
          <a:bodyPr/>
          <a:lstStyle/>
          <a:p>
            <a:fld id="{93DD97D4-9636-490F-85D0-E926C2B6F3B1}" type="datetime2">
              <a:rPr lang="en-US" smtClean="0"/>
              <a:t>Sunday, October 24, 2021</a:t>
            </a:fld>
            <a:endParaRPr lang="en-US"/>
          </a:p>
        </p:txBody>
      </p:sp>
      <p:sp>
        <p:nvSpPr>
          <p:cNvPr id="5" name="Footer Placeholder 4">
            <a:extLst>
              <a:ext uri="{FF2B5EF4-FFF2-40B4-BE49-F238E27FC236}">
                <a16:creationId xmlns:a16="http://schemas.microsoft.com/office/drawing/2014/main" id="{47A70300-3853-4FB4-A084-CF6E5CF2BD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DBAFB0-25AA-4B69-8418-418F47A92700}"/>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904646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E0F35-0AE7-48AB-9005-F1DB4BD0B473}"/>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DDD4022-C31F-4C4C-B5BF-5F9730C08A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A45EE9-11D3-436C-9D73-1AA6CCDB165F}"/>
              </a:ext>
            </a:extLst>
          </p:cNvPr>
          <p:cNvSpPr>
            <a:spLocks noGrp="1"/>
          </p:cNvSpPr>
          <p:nvPr>
            <p:ph type="dt" sz="half" idx="10"/>
          </p:nvPr>
        </p:nvSpPr>
        <p:spPr/>
        <p:txBody>
          <a:bodyPr/>
          <a:lstStyle/>
          <a:p>
            <a:fld id="{2F3AF3C6-0FD4-4939-991C-00DDE5C56815}" type="datetime2">
              <a:rPr lang="en-US" smtClean="0"/>
              <a:t>Sunday, October 24, 2021</a:t>
            </a:fld>
            <a:endParaRPr lang="en-US"/>
          </a:p>
        </p:txBody>
      </p:sp>
      <p:sp>
        <p:nvSpPr>
          <p:cNvPr id="5" name="Footer Placeholder 4">
            <a:extLst>
              <a:ext uri="{FF2B5EF4-FFF2-40B4-BE49-F238E27FC236}">
                <a16:creationId xmlns:a16="http://schemas.microsoft.com/office/drawing/2014/main" id="{92817DCF-881F-4956-81AE-A6D27A88F4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65F17-AD75-4B7E-970D-5D4DBD5D170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785953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12CB-05D8-4D62-BDC5-812DB6DD04CD}"/>
              </a:ext>
            </a:extLst>
          </p:cNvPr>
          <p:cNvSpPr>
            <a:spLocks noGrp="1"/>
          </p:cNvSpPr>
          <p:nvPr>
            <p:ph type="title"/>
          </p:nvPr>
        </p:nvSpPr>
        <p:spPr>
          <a:xfrm>
            <a:off x="1371600" y="1709738"/>
            <a:ext cx="9966960" cy="2852737"/>
          </a:xfrm>
        </p:spPr>
        <p:txBody>
          <a:bodyPr anchor="b">
            <a:normAutofit/>
          </a:bodyPr>
          <a:lstStyle>
            <a:lvl1pPr>
              <a:lnSpc>
                <a:spcPct val="100000"/>
              </a:lnSpc>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C52F020-8516-4B9E-B455-5731ED6C9E9E}"/>
              </a:ext>
            </a:extLst>
          </p:cNvPr>
          <p:cNvSpPr>
            <a:spLocks noGrp="1"/>
          </p:cNvSpPr>
          <p:nvPr>
            <p:ph type="body" idx="1"/>
          </p:nvPr>
        </p:nvSpPr>
        <p:spPr>
          <a:xfrm>
            <a:off x="1371600" y="4974336"/>
            <a:ext cx="9966961" cy="1115568"/>
          </a:xfrm>
        </p:spPr>
        <p:txBody>
          <a:bodyPr>
            <a:normAutofit/>
          </a:bodyPr>
          <a:lstStyle>
            <a:lvl1pPr marL="0" indent="0">
              <a:buNone/>
              <a:defRPr sz="1600" cap="all" spc="6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22993-6E28-44BB-B983-095B476B801A}"/>
              </a:ext>
            </a:extLst>
          </p:cNvPr>
          <p:cNvSpPr>
            <a:spLocks noGrp="1"/>
          </p:cNvSpPr>
          <p:nvPr>
            <p:ph type="dt" sz="half" idx="10"/>
          </p:nvPr>
        </p:nvSpPr>
        <p:spPr/>
        <p:txBody>
          <a:bodyPr/>
          <a:lstStyle/>
          <a:p>
            <a:fld id="{86807482-8128-47C6-A8DD-6452B0291CFF}" type="datetime2">
              <a:rPr lang="en-US" smtClean="0"/>
              <a:t>Sunday, October 24, 2021</a:t>
            </a:fld>
            <a:endParaRPr lang="en-US"/>
          </a:p>
        </p:txBody>
      </p:sp>
      <p:sp>
        <p:nvSpPr>
          <p:cNvPr id="5" name="Footer Placeholder 4">
            <a:extLst>
              <a:ext uri="{FF2B5EF4-FFF2-40B4-BE49-F238E27FC236}">
                <a16:creationId xmlns:a16="http://schemas.microsoft.com/office/drawing/2014/main" id="{FC909971-06C9-462B-81D9-BEF24C708A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A076D-47C1-49CD-9A8B-956DB3FC31F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31562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8DFBD-F5ED-455C-8AD0-97476A55E3D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30E58C-F463-4D52-9225-9410133113A4}"/>
              </a:ext>
            </a:extLst>
          </p:cNvPr>
          <p:cNvSpPr>
            <a:spLocks noGrp="1"/>
          </p:cNvSpPr>
          <p:nvPr>
            <p:ph sz="half" idx="1"/>
          </p:nvPr>
        </p:nvSpPr>
        <p:spPr>
          <a:xfrm>
            <a:off x="1371600" y="2112264"/>
            <a:ext cx="4846320" cy="3959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AF7BDB4-97FA-485D-A557-6F96692BAC9E}"/>
              </a:ext>
            </a:extLst>
          </p:cNvPr>
          <p:cNvSpPr>
            <a:spLocks noGrp="1"/>
          </p:cNvSpPr>
          <p:nvPr>
            <p:ph sz="half" idx="2"/>
          </p:nvPr>
        </p:nvSpPr>
        <p:spPr>
          <a:xfrm>
            <a:off x="6766560" y="2112265"/>
            <a:ext cx="4846320" cy="39593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8C50007-C799-4117-8ACD-5EE980E63F17}"/>
              </a:ext>
            </a:extLst>
          </p:cNvPr>
          <p:cNvSpPr>
            <a:spLocks noGrp="1"/>
          </p:cNvSpPr>
          <p:nvPr>
            <p:ph type="dt" sz="half" idx="10"/>
          </p:nvPr>
        </p:nvSpPr>
        <p:spPr/>
        <p:txBody>
          <a:bodyPr/>
          <a:lstStyle/>
          <a:p>
            <a:fld id="{37903F25-275E-41DE-BE3B-EBF0DB49F9B1}" type="datetime2">
              <a:rPr lang="en-US" smtClean="0"/>
              <a:t>Sunday, October 24, 2021</a:t>
            </a:fld>
            <a:endParaRPr lang="en-US"/>
          </a:p>
        </p:txBody>
      </p:sp>
      <p:sp>
        <p:nvSpPr>
          <p:cNvPr id="6" name="Footer Placeholder 5">
            <a:extLst>
              <a:ext uri="{FF2B5EF4-FFF2-40B4-BE49-F238E27FC236}">
                <a16:creationId xmlns:a16="http://schemas.microsoft.com/office/drawing/2014/main" id="{F24E8968-6BAD-4D5A-BF1D-911C7A39C1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9D8C08-BF20-4D5E-9004-0C075C36D8A4}"/>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2087308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036E0D-26A5-455A-A8BD-70DA8BC03EB2}"/>
              </a:ext>
            </a:extLst>
          </p:cNvPr>
          <p:cNvSpPr>
            <a:spLocks noGrp="1"/>
          </p:cNvSpPr>
          <p:nvPr>
            <p:ph type="body" idx="1"/>
          </p:nvPr>
        </p:nvSpPr>
        <p:spPr>
          <a:xfrm>
            <a:off x="1371600" y="2112264"/>
            <a:ext cx="484107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FD4EA0-094D-4056-9032-BFB44B40896B}"/>
              </a:ext>
            </a:extLst>
          </p:cNvPr>
          <p:cNvSpPr>
            <a:spLocks noGrp="1"/>
          </p:cNvSpPr>
          <p:nvPr>
            <p:ph sz="half" idx="2"/>
          </p:nvPr>
        </p:nvSpPr>
        <p:spPr>
          <a:xfrm>
            <a:off x="1371600" y="3018472"/>
            <a:ext cx="4841076" cy="31048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FC0CCE8-718F-4620-8B4A-C60EEA7B884D}"/>
              </a:ext>
            </a:extLst>
          </p:cNvPr>
          <p:cNvSpPr>
            <a:spLocks noGrp="1"/>
          </p:cNvSpPr>
          <p:nvPr>
            <p:ph type="body" sz="quarter" idx="3"/>
          </p:nvPr>
        </p:nvSpPr>
        <p:spPr>
          <a:xfrm>
            <a:off x="6766560" y="2112264"/>
            <a:ext cx="48463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CE86DF-0069-4D31-BDD3-A9A2F9B7B468}"/>
              </a:ext>
            </a:extLst>
          </p:cNvPr>
          <p:cNvSpPr>
            <a:spLocks noGrp="1"/>
          </p:cNvSpPr>
          <p:nvPr>
            <p:ph sz="quarter" idx="4"/>
          </p:nvPr>
        </p:nvSpPr>
        <p:spPr>
          <a:xfrm>
            <a:off x="6766560" y="3018471"/>
            <a:ext cx="4841076" cy="31048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A5ED06-FE54-4B86-A8D4-07D0EB08C3AB}"/>
              </a:ext>
            </a:extLst>
          </p:cNvPr>
          <p:cNvSpPr>
            <a:spLocks noGrp="1"/>
          </p:cNvSpPr>
          <p:nvPr>
            <p:ph type="dt" sz="half" idx="10"/>
          </p:nvPr>
        </p:nvSpPr>
        <p:spPr/>
        <p:txBody>
          <a:bodyPr/>
          <a:lstStyle/>
          <a:p>
            <a:fld id="{EE475572-4A44-4171-84AA-64D42C8050A6}" type="datetime2">
              <a:rPr lang="en-US" smtClean="0"/>
              <a:t>Sunday, October 24, 2021</a:t>
            </a:fld>
            <a:endParaRPr lang="en-US"/>
          </a:p>
        </p:txBody>
      </p:sp>
      <p:sp>
        <p:nvSpPr>
          <p:cNvPr id="8" name="Footer Placeholder 7">
            <a:extLst>
              <a:ext uri="{FF2B5EF4-FFF2-40B4-BE49-F238E27FC236}">
                <a16:creationId xmlns:a16="http://schemas.microsoft.com/office/drawing/2014/main" id="{CE9EC6C3-0950-4AFE-936A-9AB5D22784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84B1D1-BE0C-48F4-BC74-90675A0F07CF}"/>
              </a:ext>
            </a:extLst>
          </p:cNvPr>
          <p:cNvSpPr>
            <a:spLocks noGrp="1"/>
          </p:cNvSpPr>
          <p:nvPr>
            <p:ph type="sldNum" sz="quarter" idx="12"/>
          </p:nvPr>
        </p:nvSpPr>
        <p:spPr/>
        <p:txBody>
          <a:bodyPr/>
          <a:lstStyle/>
          <a:p>
            <a:fld id="{C01389E6-C847-4AD0-B56D-D205B2EAB1EE}" type="slidenum">
              <a:rPr lang="en-US" smtClean="0"/>
              <a:t>‹#›</a:t>
            </a:fld>
            <a:endParaRPr lang="en-US"/>
          </a:p>
        </p:txBody>
      </p:sp>
      <p:sp>
        <p:nvSpPr>
          <p:cNvPr id="10" name="Title 9">
            <a:extLst>
              <a:ext uri="{FF2B5EF4-FFF2-40B4-BE49-F238E27FC236}">
                <a16:creationId xmlns:a16="http://schemas.microsoft.com/office/drawing/2014/main" id="{2D453288-3D76-40C1-BE00-223AB28F13DF}"/>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04735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B1716-24B0-42CD-95B6-843092597B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E3617E-4B11-481F-AC6E-00031790294A}"/>
              </a:ext>
            </a:extLst>
          </p:cNvPr>
          <p:cNvSpPr>
            <a:spLocks noGrp="1"/>
          </p:cNvSpPr>
          <p:nvPr>
            <p:ph type="dt" sz="half" idx="10"/>
          </p:nvPr>
        </p:nvSpPr>
        <p:spPr/>
        <p:txBody>
          <a:bodyPr/>
          <a:lstStyle/>
          <a:p>
            <a:fld id="{C4C1612E-528E-4FD5-9E9E-E15F1108F171}" type="datetime2">
              <a:rPr lang="en-US" smtClean="0"/>
              <a:t>Sunday, October 24, 2021</a:t>
            </a:fld>
            <a:endParaRPr lang="en-US"/>
          </a:p>
        </p:txBody>
      </p:sp>
      <p:sp>
        <p:nvSpPr>
          <p:cNvPr id="4" name="Footer Placeholder 3">
            <a:extLst>
              <a:ext uri="{FF2B5EF4-FFF2-40B4-BE49-F238E27FC236}">
                <a16:creationId xmlns:a16="http://schemas.microsoft.com/office/drawing/2014/main" id="{F6BF19CC-06D3-40E9-81B5-63B457B220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EFC312-3AA5-46F7-B701-3D9327A68DB7}"/>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1934978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C9E28E-1389-47AF-B3EB-22571417ACBE}"/>
              </a:ext>
            </a:extLst>
          </p:cNvPr>
          <p:cNvSpPr>
            <a:spLocks noGrp="1"/>
          </p:cNvSpPr>
          <p:nvPr>
            <p:ph type="dt" sz="half" idx="10"/>
          </p:nvPr>
        </p:nvSpPr>
        <p:spPr/>
        <p:txBody>
          <a:bodyPr/>
          <a:lstStyle/>
          <a:p>
            <a:fld id="{D4F6D862-A06D-436F-A92E-EBAAD50B6E50}" type="datetime2">
              <a:rPr lang="en-US" smtClean="0"/>
              <a:t>Sunday, October 24, 2021</a:t>
            </a:fld>
            <a:endParaRPr lang="en-US"/>
          </a:p>
        </p:txBody>
      </p:sp>
      <p:sp>
        <p:nvSpPr>
          <p:cNvPr id="3" name="Footer Placeholder 2">
            <a:extLst>
              <a:ext uri="{FF2B5EF4-FFF2-40B4-BE49-F238E27FC236}">
                <a16:creationId xmlns:a16="http://schemas.microsoft.com/office/drawing/2014/main" id="{BFCF6B08-1984-4F7C-9F6E-A4F47BDBA2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1B3C5-CEC7-427F-931C-1318C421BEF9}"/>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086617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EB55F-536E-4547-A5D2-0483FC3684CD}"/>
              </a:ext>
            </a:extLst>
          </p:cNvPr>
          <p:cNvSpPr>
            <a:spLocks noGrp="1"/>
          </p:cNvSpPr>
          <p:nvPr>
            <p:ph type="title"/>
          </p:nvPr>
        </p:nvSpPr>
        <p:spPr>
          <a:xfrm>
            <a:off x="1371600" y="987425"/>
            <a:ext cx="3932237" cy="1894511"/>
          </a:xfrm>
        </p:spPr>
        <p:txBody>
          <a:bodyPr anchor="b"/>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D717D3C-533B-4EA9-886B-FAE59956C74C}"/>
              </a:ext>
            </a:extLst>
          </p:cNvPr>
          <p:cNvSpPr>
            <a:spLocks noGrp="1"/>
          </p:cNvSpPr>
          <p:nvPr>
            <p:ph idx="1"/>
          </p:nvPr>
        </p:nvSpPr>
        <p:spPr>
          <a:xfrm>
            <a:off x="5650992" y="987425"/>
            <a:ext cx="5687568" cy="4873625"/>
          </a:xfrm>
        </p:spPr>
        <p:txBody>
          <a:bodyPr>
            <a:normAutofit/>
          </a:bodyPr>
          <a:lstStyle>
            <a:lvl1pPr>
              <a:defRPr sz="20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2419D2E1-4B17-4608-961E-2C4719855E89}"/>
              </a:ext>
            </a:extLst>
          </p:cNvPr>
          <p:cNvSpPr>
            <a:spLocks noGrp="1"/>
          </p:cNvSpPr>
          <p:nvPr>
            <p:ph type="body" sz="half" idx="2"/>
          </p:nvPr>
        </p:nvSpPr>
        <p:spPr>
          <a:xfrm>
            <a:off x="1371600" y="3058510"/>
            <a:ext cx="3932237" cy="28025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5A3535-184C-438C-AE91-9C42B7C5AFB6}"/>
              </a:ext>
            </a:extLst>
          </p:cNvPr>
          <p:cNvSpPr>
            <a:spLocks noGrp="1"/>
          </p:cNvSpPr>
          <p:nvPr>
            <p:ph type="dt" sz="half" idx="10"/>
          </p:nvPr>
        </p:nvSpPr>
        <p:spPr/>
        <p:txBody>
          <a:bodyPr/>
          <a:lstStyle/>
          <a:p>
            <a:fld id="{B73E0B7D-2260-4809-8F0A-9E5F3E24F169}" type="datetime2">
              <a:rPr lang="en-US" smtClean="0"/>
              <a:t>Sunday, October 24, 2021</a:t>
            </a:fld>
            <a:endParaRPr lang="en-US"/>
          </a:p>
        </p:txBody>
      </p:sp>
      <p:sp>
        <p:nvSpPr>
          <p:cNvPr id="6" name="Footer Placeholder 5">
            <a:extLst>
              <a:ext uri="{FF2B5EF4-FFF2-40B4-BE49-F238E27FC236}">
                <a16:creationId xmlns:a16="http://schemas.microsoft.com/office/drawing/2014/main" id="{0DF6DBC3-4A58-42BA-9B55-A9A725103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4E6563-0AB6-4038-A12B-A259552DB66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8603481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702C5-1E3B-4C62-A538-59BB572864A0}"/>
              </a:ext>
            </a:extLst>
          </p:cNvPr>
          <p:cNvSpPr>
            <a:spLocks noGrp="1"/>
          </p:cNvSpPr>
          <p:nvPr>
            <p:ph type="title"/>
          </p:nvPr>
        </p:nvSpPr>
        <p:spPr>
          <a:xfrm>
            <a:off x="1371600" y="987552"/>
            <a:ext cx="3932237" cy="1892808"/>
          </a:xfrm>
        </p:spPr>
        <p:txBody>
          <a:bodyPr anchor="b"/>
          <a:lstStyle>
            <a:lvl1pPr>
              <a:defRPr sz="3200"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E2CF574-95CE-4E60-B2CF-3B5B4F33A767}"/>
              </a:ext>
            </a:extLst>
          </p:cNvPr>
          <p:cNvSpPr>
            <a:spLocks noGrp="1"/>
          </p:cNvSpPr>
          <p:nvPr>
            <p:ph type="pic" idx="1"/>
          </p:nvPr>
        </p:nvSpPr>
        <p:spPr>
          <a:xfrm>
            <a:off x="5505319" y="987425"/>
            <a:ext cx="583324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6D039F7C-C735-4356-8B04-89E19047950C}"/>
              </a:ext>
            </a:extLst>
          </p:cNvPr>
          <p:cNvSpPr>
            <a:spLocks noGrp="1"/>
          </p:cNvSpPr>
          <p:nvPr>
            <p:ph type="body" sz="half" idx="2"/>
          </p:nvPr>
        </p:nvSpPr>
        <p:spPr>
          <a:xfrm>
            <a:off x="1371600" y="3033286"/>
            <a:ext cx="3932237" cy="2835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706DF-52A3-4F34-9BF5-E1ACD5D54283}"/>
              </a:ext>
            </a:extLst>
          </p:cNvPr>
          <p:cNvSpPr>
            <a:spLocks noGrp="1"/>
          </p:cNvSpPr>
          <p:nvPr>
            <p:ph type="dt" sz="half" idx="10"/>
          </p:nvPr>
        </p:nvSpPr>
        <p:spPr/>
        <p:txBody>
          <a:bodyPr/>
          <a:lstStyle/>
          <a:p>
            <a:fld id="{3C8E4735-C637-46A3-94EB-AB3AC4188D2F}" type="datetime2">
              <a:rPr lang="en-US" smtClean="0"/>
              <a:t>Sunday, October 24, 2021</a:t>
            </a:fld>
            <a:endParaRPr lang="en-US"/>
          </a:p>
        </p:txBody>
      </p:sp>
      <p:sp>
        <p:nvSpPr>
          <p:cNvPr id="6" name="Footer Placeholder 5">
            <a:extLst>
              <a:ext uri="{FF2B5EF4-FFF2-40B4-BE49-F238E27FC236}">
                <a16:creationId xmlns:a16="http://schemas.microsoft.com/office/drawing/2014/main" id="{BFB25E53-E72E-4110-BB6B-3477F56C30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686F8F-3D62-4CEC-AD9A-B70848E6A81C}"/>
              </a:ext>
            </a:extLst>
          </p:cNvPr>
          <p:cNvSpPr>
            <a:spLocks noGrp="1"/>
          </p:cNvSpPr>
          <p:nvPr>
            <p:ph type="sldNum" sz="quarter" idx="12"/>
          </p:nvPr>
        </p:nvSpPr>
        <p:spPr/>
        <p:txBody>
          <a:bodyPr/>
          <a:lstStyle/>
          <a:p>
            <a:fld id="{C01389E6-C847-4AD0-B56D-D205B2EAB1EE}" type="slidenum">
              <a:rPr lang="en-US" smtClean="0"/>
              <a:t>‹#›</a:t>
            </a:fld>
            <a:endParaRPr lang="en-US"/>
          </a:p>
        </p:txBody>
      </p:sp>
    </p:spTree>
    <p:extLst>
      <p:ext uri="{BB962C8B-B14F-4D97-AF65-F5344CB8AC3E}">
        <p14:creationId xmlns:p14="http://schemas.microsoft.com/office/powerpoint/2010/main" val="492304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CF2F3BB-127D-44BC-A8EF-A8BB5F5911CA}"/>
              </a:ext>
            </a:extLst>
          </p:cNvPr>
          <p:cNvSpPr/>
          <p:nvPr/>
        </p:nvSpPr>
        <p:spPr>
          <a:xfrm rot="10800000" flipH="1">
            <a:off x="0" y="6401226"/>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10D1F30-F118-4A1F-A48F-7E5706959F64}"/>
              </a:ext>
            </a:extLst>
          </p:cNvPr>
          <p:cNvSpPr/>
          <p:nvPr/>
        </p:nvSpPr>
        <p:spPr>
          <a:xfrm flipH="1">
            <a:off x="4038602" y="6401228"/>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7AE890C-17CE-44C0-BDED-BA68F92A845D}"/>
              </a:ext>
            </a:extLst>
          </p:cNvPr>
          <p:cNvSpPr>
            <a:spLocks noGrp="1"/>
          </p:cNvSpPr>
          <p:nvPr>
            <p:ph type="title"/>
          </p:nvPr>
        </p:nvSpPr>
        <p:spPr>
          <a:xfrm>
            <a:off x="1371600" y="795528"/>
            <a:ext cx="10241280" cy="1234440"/>
          </a:xfrm>
          <a:prstGeom prst="rect">
            <a:avLst/>
          </a:prstGeom>
        </p:spPr>
        <p:txBody>
          <a:bodyPr vert="horz" lIns="0" tIns="0" rIns="0" bIns="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910A6E-46D1-42CF-996C-2207737FB871}"/>
              </a:ext>
            </a:extLst>
          </p:cNvPr>
          <p:cNvSpPr>
            <a:spLocks noGrp="1"/>
          </p:cNvSpPr>
          <p:nvPr>
            <p:ph type="body" idx="1"/>
          </p:nvPr>
        </p:nvSpPr>
        <p:spPr>
          <a:xfrm>
            <a:off x="1371600" y="2112264"/>
            <a:ext cx="10241280" cy="3959352"/>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85B5247-D236-462B-BCE0-2A24DF75B085}"/>
              </a:ext>
            </a:extLst>
          </p:cNvPr>
          <p:cNvSpPr>
            <a:spLocks noGrp="1"/>
          </p:cNvSpPr>
          <p:nvPr>
            <p:ph type="dt" sz="half" idx="2"/>
          </p:nvPr>
        </p:nvSpPr>
        <p:spPr>
          <a:xfrm>
            <a:off x="7909560" y="6409944"/>
            <a:ext cx="3703320" cy="448056"/>
          </a:xfrm>
          <a:prstGeom prst="rect">
            <a:avLst/>
          </a:prstGeom>
        </p:spPr>
        <p:txBody>
          <a:bodyPr vert="horz" lIns="91440" tIns="45720" rIns="91440" bIns="45720" rtlCol="0" anchor="ctr"/>
          <a:lstStyle>
            <a:lvl1pPr algn="r">
              <a:defRPr sz="800" cap="all" spc="300" baseline="0">
                <a:solidFill>
                  <a:srgbClr val="FFFFFF"/>
                </a:solidFill>
              </a:defRPr>
            </a:lvl1pPr>
          </a:lstStyle>
          <a:p>
            <a:fld id="{AE0C963C-C1DB-4AFD-9DDC-0691666BF49B}" type="datetime2">
              <a:rPr lang="en-US" smtClean="0"/>
              <a:pPr/>
              <a:t>Sunday, October 24, 2021</a:t>
            </a:fld>
            <a:endParaRPr lang="en-US" cap="all" dirty="0"/>
          </a:p>
        </p:txBody>
      </p:sp>
      <p:sp>
        <p:nvSpPr>
          <p:cNvPr id="5" name="Footer Placeholder 4">
            <a:extLst>
              <a:ext uri="{FF2B5EF4-FFF2-40B4-BE49-F238E27FC236}">
                <a16:creationId xmlns:a16="http://schemas.microsoft.com/office/drawing/2014/main" id="{19155C58-7DDF-4CD4-96AD-F9CC844D84CC}"/>
              </a:ext>
            </a:extLst>
          </p:cNvPr>
          <p:cNvSpPr>
            <a:spLocks noGrp="1"/>
          </p:cNvSpPr>
          <p:nvPr>
            <p:ph type="ftr" sz="quarter" idx="3"/>
          </p:nvPr>
        </p:nvSpPr>
        <p:spPr>
          <a:xfrm rot="5400000">
            <a:off x="-1828800" y="1911096"/>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pPr algn="l"/>
            <a:endParaRPr lang="en-US"/>
          </a:p>
        </p:txBody>
      </p:sp>
      <p:sp>
        <p:nvSpPr>
          <p:cNvPr id="6" name="Slide Number Placeholder 5">
            <a:extLst>
              <a:ext uri="{FF2B5EF4-FFF2-40B4-BE49-F238E27FC236}">
                <a16:creationId xmlns:a16="http://schemas.microsoft.com/office/drawing/2014/main" id="{6F495647-A849-45D9-BC71-46A12E6DE479}"/>
              </a:ext>
            </a:extLst>
          </p:cNvPr>
          <p:cNvSpPr>
            <a:spLocks noGrp="1"/>
          </p:cNvSpPr>
          <p:nvPr>
            <p:ph type="sldNum" sz="quarter" idx="4"/>
          </p:nvPr>
        </p:nvSpPr>
        <p:spPr>
          <a:xfrm>
            <a:off x="11667744" y="6409944"/>
            <a:ext cx="438912" cy="448056"/>
          </a:xfrm>
          <a:prstGeom prst="rect">
            <a:avLst/>
          </a:prstGeom>
        </p:spPr>
        <p:txBody>
          <a:bodyPr vert="horz" lIns="91440" tIns="45720" rIns="91440" bIns="45720" rtlCol="0" anchor="ctr"/>
          <a:lstStyle>
            <a:lvl1pPr algn="r">
              <a:defRPr sz="800">
                <a:solidFill>
                  <a:srgbClr val="FFFFFF"/>
                </a:solidFill>
              </a:defRPr>
            </a:lvl1pPr>
          </a:lstStyle>
          <a:p>
            <a:fld id="{C01389E6-C847-4AD0-B56D-D205B2EAB1EE}" type="slidenum">
              <a:rPr lang="en-US" smtClean="0"/>
              <a:pPr/>
              <a:t>‹#›</a:t>
            </a:fld>
            <a:endParaRPr lang="en-US" sz="800" dirty="0"/>
          </a:p>
        </p:txBody>
      </p:sp>
    </p:spTree>
    <p:extLst>
      <p:ext uri="{BB962C8B-B14F-4D97-AF65-F5344CB8AC3E}">
        <p14:creationId xmlns:p14="http://schemas.microsoft.com/office/powerpoint/2010/main" val="419369025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tutorialspoint.com/sdlc/sdlc_overview.ht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D896123-1B32-4CB1-B2ED-E34BBC26B4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3BDCD94-4329-4D6C-A9CA-54E6C5EE5DC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b="6"/>
          <a:stretch/>
        </p:blipFill>
        <p:spPr>
          <a:xfrm>
            <a:off x="20" y="-1"/>
            <a:ext cx="12191980" cy="6857571"/>
          </a:xfrm>
          <a:prstGeom prst="rect">
            <a:avLst/>
          </a:prstGeom>
        </p:spPr>
      </p:pic>
      <p:sp>
        <p:nvSpPr>
          <p:cNvPr id="11" name="Rectangle 10">
            <a:extLst>
              <a:ext uri="{FF2B5EF4-FFF2-40B4-BE49-F238E27FC236}">
                <a16:creationId xmlns:a16="http://schemas.microsoft.com/office/drawing/2014/main" id="{019FDB4D-987D-4C87-A179-9D4616AB24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619534" y="504966"/>
            <a:ext cx="8952932" cy="3043213"/>
          </a:xfrm>
        </p:spPr>
        <p:txBody>
          <a:bodyPr anchor="b">
            <a:normAutofit/>
          </a:bodyPr>
          <a:lstStyle/>
          <a:p>
            <a:r>
              <a:rPr lang="en-US" dirty="0">
                <a:solidFill>
                  <a:schemeClr val="bg1"/>
                </a:solidFill>
              </a:rPr>
              <a:t> Agile </a:t>
            </a:r>
            <a:r>
              <a:rPr lang="en-US" dirty="0" err="1">
                <a:solidFill>
                  <a:schemeClr val="bg1"/>
                </a:solidFill>
              </a:rPr>
              <a:t>Methedoloy</a:t>
            </a:r>
            <a:r>
              <a:rPr lang="en-US" dirty="0">
                <a:solidFill>
                  <a:schemeClr val="bg1"/>
                </a:solidFill>
              </a:rPr>
              <a:t> </a:t>
            </a:r>
            <a:br>
              <a:rPr lang="en-US" dirty="0">
                <a:solidFill>
                  <a:schemeClr val="bg1"/>
                </a:solidFill>
              </a:rPr>
            </a:br>
            <a:r>
              <a:rPr lang="en-US" dirty="0">
                <a:solidFill>
                  <a:schemeClr val="bg1"/>
                </a:solidFill>
              </a:rPr>
              <a:t>Vs </a:t>
            </a:r>
            <a:br>
              <a:rPr lang="en-US" dirty="0">
                <a:solidFill>
                  <a:schemeClr val="bg1"/>
                </a:solidFill>
              </a:rPr>
            </a:br>
            <a:r>
              <a:rPr lang="en-US" dirty="0">
                <a:solidFill>
                  <a:schemeClr val="bg1"/>
                </a:solidFill>
              </a:rPr>
              <a:t>Waterfall</a:t>
            </a:r>
          </a:p>
        </p:txBody>
      </p:sp>
      <p:sp>
        <p:nvSpPr>
          <p:cNvPr id="3" name="Subtitle 2"/>
          <p:cNvSpPr>
            <a:spLocks noGrp="1"/>
          </p:cNvSpPr>
          <p:nvPr>
            <p:ph type="subTitle" idx="1"/>
          </p:nvPr>
        </p:nvSpPr>
        <p:spPr>
          <a:xfrm>
            <a:off x="2950191" y="3749746"/>
            <a:ext cx="6291618" cy="2208321"/>
          </a:xfrm>
        </p:spPr>
        <p:txBody>
          <a:bodyPr anchor="t">
            <a:normAutofit/>
          </a:bodyPr>
          <a:lstStyle/>
          <a:p>
            <a:r>
              <a:rPr lang="en-US">
                <a:solidFill>
                  <a:schemeClr val="bg1"/>
                </a:solidFill>
              </a:rPr>
              <a:t>By David Obi</a:t>
            </a:r>
          </a:p>
        </p:txBody>
      </p:sp>
    </p:spTree>
    <p:extLst>
      <p:ext uri="{BB962C8B-B14F-4D97-AF65-F5344CB8AC3E}">
        <p14:creationId xmlns:p14="http://schemas.microsoft.com/office/powerpoint/2010/main" val="128632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8ECD8-1BAD-40C0-B6F6-C24BA5B9C523}"/>
              </a:ext>
            </a:extLst>
          </p:cNvPr>
          <p:cNvSpPr>
            <a:spLocks noGrp="1"/>
          </p:cNvSpPr>
          <p:nvPr>
            <p:ph type="title"/>
          </p:nvPr>
        </p:nvSpPr>
        <p:spPr/>
        <p:txBody>
          <a:bodyPr>
            <a:normAutofit fontScale="90000"/>
          </a:bodyPr>
          <a:lstStyle/>
          <a:p>
            <a:r>
              <a:rPr lang="en-US" sz="6600">
                <a:solidFill>
                  <a:srgbClr val="000000"/>
                </a:solidFill>
              </a:rPr>
              <a:t>Scrum-Agile Team </a:t>
            </a:r>
            <a:r>
              <a:rPr lang="en-US" sz="6600" dirty="0">
                <a:solidFill>
                  <a:srgbClr val="000000"/>
                </a:solidFill>
              </a:rPr>
              <a:t>Roles</a:t>
            </a:r>
          </a:p>
        </p:txBody>
      </p:sp>
      <p:sp>
        <p:nvSpPr>
          <p:cNvPr id="3" name="Content Placeholder 2">
            <a:extLst>
              <a:ext uri="{FF2B5EF4-FFF2-40B4-BE49-F238E27FC236}">
                <a16:creationId xmlns:a16="http://schemas.microsoft.com/office/drawing/2014/main" id="{22C6628A-892E-4B61-ACB8-8A54F18986FE}"/>
              </a:ext>
            </a:extLst>
          </p:cNvPr>
          <p:cNvSpPr>
            <a:spLocks noGrp="1"/>
          </p:cNvSpPr>
          <p:nvPr>
            <p:ph idx="1"/>
          </p:nvPr>
        </p:nvSpPr>
        <p:spPr/>
        <p:txBody>
          <a:bodyPr vert="horz" lIns="0" tIns="0" rIns="0" bIns="0" rtlCol="0" anchor="t">
            <a:normAutofit lnSpcReduction="10000"/>
          </a:bodyPr>
          <a:lstStyle/>
          <a:p>
            <a:r>
              <a:rPr lang="en-US" dirty="0"/>
              <a:t>Product Owner: Is responsible for managing the product backlog. Also explains how the Development team should work on the backlog. Creates user stories and plans Scrum meetings as well to make sure the team understands the goals of the project. </a:t>
            </a:r>
          </a:p>
          <a:p>
            <a:r>
              <a:rPr lang="en-US" dirty="0"/>
              <a:t>Scrum Master: Is responsible for ensuring Scrum is understood to the core. The Scrum Master is considered a "Servant leader" and will discuss Scrum theory, practices, and rules so that the team can apprehend the knowledge and apply it to their work. Also, the Scrum Master will be an onsite agile coach for their team to help build maturity. </a:t>
            </a:r>
          </a:p>
          <a:p>
            <a:r>
              <a:rPr lang="en-US" dirty="0"/>
              <a:t>Development Team: Cross functional and self-organizing, the Development Team is responsible for working on the said project while following instructions from the Product Owner and Scrum Master. Testing is also another responsibility the Development Team is required to do. </a:t>
            </a:r>
          </a:p>
        </p:txBody>
      </p:sp>
    </p:spTree>
    <p:extLst>
      <p:ext uri="{BB962C8B-B14F-4D97-AF65-F5344CB8AC3E}">
        <p14:creationId xmlns:p14="http://schemas.microsoft.com/office/powerpoint/2010/main" val="9683186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3B98F-7103-4AAF-ADC0-E8347440D666}"/>
              </a:ext>
            </a:extLst>
          </p:cNvPr>
          <p:cNvSpPr>
            <a:spLocks noGrp="1"/>
          </p:cNvSpPr>
          <p:nvPr>
            <p:ph type="title"/>
          </p:nvPr>
        </p:nvSpPr>
        <p:spPr/>
        <p:txBody>
          <a:bodyPr/>
          <a:lstStyle/>
          <a:p>
            <a:r>
              <a:rPr lang="en-US"/>
              <a:t>             SDLC in agile</a:t>
            </a:r>
          </a:p>
        </p:txBody>
      </p:sp>
      <p:sp>
        <p:nvSpPr>
          <p:cNvPr id="3" name="Content Placeholder 2">
            <a:extLst>
              <a:ext uri="{FF2B5EF4-FFF2-40B4-BE49-F238E27FC236}">
                <a16:creationId xmlns:a16="http://schemas.microsoft.com/office/drawing/2014/main" id="{432B81C3-8C54-408A-B255-993D4E6FC8A4}"/>
              </a:ext>
            </a:extLst>
          </p:cNvPr>
          <p:cNvSpPr>
            <a:spLocks noGrp="1"/>
          </p:cNvSpPr>
          <p:nvPr>
            <p:ph idx="1"/>
          </p:nvPr>
        </p:nvSpPr>
        <p:spPr/>
        <p:txBody>
          <a:bodyPr vert="horz" lIns="0" tIns="0" rIns="0" bIns="0" rtlCol="0" anchor="t">
            <a:normAutofit lnSpcReduction="10000"/>
          </a:bodyPr>
          <a:lstStyle/>
          <a:p>
            <a:r>
              <a:rPr lang="en-US" dirty="0"/>
              <a:t>Planning: Deciding what the goals and objectives are for the project. This would also include how a team will develop the project step by step.</a:t>
            </a:r>
          </a:p>
          <a:p>
            <a:r>
              <a:rPr lang="en-US" dirty="0"/>
              <a:t>Requirement Analysis: Inputs from the customer, sales department, market surveys, and domain experts in the industry. This information is then used to plan the project approach and to conduct product study in the economic and technical areas.</a:t>
            </a:r>
          </a:p>
          <a:p>
            <a:r>
              <a:rPr lang="en-US" dirty="0"/>
              <a:t>Defining: Gathering the product requirements while also receiving the approval of the customer. </a:t>
            </a:r>
          </a:p>
          <a:p>
            <a:r>
              <a:rPr lang="en-US" dirty="0"/>
              <a:t>Designing: The process of defining all the architectural modules of the product along with the communication and data flow representation with the external and party modules. </a:t>
            </a:r>
          </a:p>
        </p:txBody>
      </p:sp>
    </p:spTree>
    <p:extLst>
      <p:ext uri="{BB962C8B-B14F-4D97-AF65-F5344CB8AC3E}">
        <p14:creationId xmlns:p14="http://schemas.microsoft.com/office/powerpoint/2010/main" val="1822823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96547-FAE9-4FCD-8689-C79D9BA3B08A}"/>
              </a:ext>
            </a:extLst>
          </p:cNvPr>
          <p:cNvSpPr>
            <a:spLocks noGrp="1"/>
          </p:cNvSpPr>
          <p:nvPr>
            <p:ph type="title"/>
          </p:nvPr>
        </p:nvSpPr>
        <p:spPr/>
        <p:txBody>
          <a:bodyPr/>
          <a:lstStyle/>
          <a:p>
            <a:r>
              <a:rPr lang="en-US"/>
              <a:t>Continued...</a:t>
            </a:r>
          </a:p>
        </p:txBody>
      </p:sp>
      <p:sp>
        <p:nvSpPr>
          <p:cNvPr id="3" name="Content Placeholder 2">
            <a:extLst>
              <a:ext uri="{FF2B5EF4-FFF2-40B4-BE49-F238E27FC236}">
                <a16:creationId xmlns:a16="http://schemas.microsoft.com/office/drawing/2014/main" id="{FE077AE9-32D0-4606-A013-D4C21FD00575}"/>
              </a:ext>
            </a:extLst>
          </p:cNvPr>
          <p:cNvSpPr>
            <a:spLocks noGrp="1"/>
          </p:cNvSpPr>
          <p:nvPr>
            <p:ph idx="1"/>
          </p:nvPr>
        </p:nvSpPr>
        <p:spPr/>
        <p:txBody>
          <a:bodyPr vert="horz" lIns="0" tIns="0" rIns="0" bIns="0" rtlCol="0" anchor="t">
            <a:normAutofit/>
          </a:bodyPr>
          <a:lstStyle/>
          <a:p>
            <a:r>
              <a:rPr lang="en-US" dirty="0"/>
              <a:t>Development: The making of the project starts with this process. Whatever program code that is associated with the project is also generated in this stage. </a:t>
            </a:r>
          </a:p>
          <a:p>
            <a:r>
              <a:rPr lang="en-US" dirty="0"/>
              <a:t>Testing: A series of tests are performed on the product to clean out any bugs, defects, or to see if there is a possible way to upgrade the product. </a:t>
            </a:r>
          </a:p>
          <a:p>
            <a:r>
              <a:rPr lang="en-US" dirty="0"/>
              <a:t>Deployment and Maintenance: The product is then released to the appropriate market and possible maintenance is conducted if need be, for the product. </a:t>
            </a:r>
          </a:p>
        </p:txBody>
      </p:sp>
    </p:spTree>
    <p:extLst>
      <p:ext uri="{BB962C8B-B14F-4D97-AF65-F5344CB8AC3E}">
        <p14:creationId xmlns:p14="http://schemas.microsoft.com/office/powerpoint/2010/main" val="654370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7A9-D07D-49DB-9378-E8E2388B5DA4}"/>
              </a:ext>
            </a:extLst>
          </p:cNvPr>
          <p:cNvSpPr>
            <a:spLocks noGrp="1"/>
          </p:cNvSpPr>
          <p:nvPr>
            <p:ph type="title"/>
          </p:nvPr>
        </p:nvSpPr>
        <p:spPr/>
        <p:txBody>
          <a:bodyPr/>
          <a:lstStyle/>
          <a:p>
            <a:r>
              <a:rPr lang="en-US"/>
              <a:t>Waterfall development approach</a:t>
            </a:r>
          </a:p>
        </p:txBody>
      </p:sp>
      <p:sp>
        <p:nvSpPr>
          <p:cNvPr id="3" name="Content Placeholder 2">
            <a:extLst>
              <a:ext uri="{FF2B5EF4-FFF2-40B4-BE49-F238E27FC236}">
                <a16:creationId xmlns:a16="http://schemas.microsoft.com/office/drawing/2014/main" id="{86B55DA8-5055-4610-BD32-BA536793CAED}"/>
              </a:ext>
            </a:extLst>
          </p:cNvPr>
          <p:cNvSpPr>
            <a:spLocks noGrp="1"/>
          </p:cNvSpPr>
          <p:nvPr>
            <p:ph idx="1"/>
          </p:nvPr>
        </p:nvSpPr>
        <p:spPr/>
        <p:txBody>
          <a:bodyPr vert="horz" lIns="0" tIns="0" rIns="0" bIns="0" rtlCol="0" anchor="t">
            <a:normAutofit/>
          </a:bodyPr>
          <a:lstStyle/>
          <a:p>
            <a:pPr marL="0" indent="0">
              <a:buNone/>
            </a:pPr>
            <a:r>
              <a:rPr lang="en-US" dirty="0"/>
              <a:t>Through Waterfall Development the process of a project would be more straight forward with less oppurtunites to go back a certain step in the project and run tests to ensure it is running correctly. This can result in a high amount of risk as well. Progress is difficult to measure between stages and no working software is produced until the later stages of the project's life cycle. But on the bright side, Waterfall is good for smaller projects and is easy to maintain tasks as well. Since each stage is processed and completed at one time this makes documenting the results from the review process an easy task to perform too. </a:t>
            </a:r>
          </a:p>
          <a:p>
            <a:pPr marL="0" indent="0">
              <a:buNone/>
            </a:pPr>
            <a:endParaRPr lang="en-US" dirty="0"/>
          </a:p>
        </p:txBody>
      </p:sp>
    </p:spTree>
    <p:extLst>
      <p:ext uri="{BB962C8B-B14F-4D97-AF65-F5344CB8AC3E}">
        <p14:creationId xmlns:p14="http://schemas.microsoft.com/office/powerpoint/2010/main" val="1513091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97C19-365E-4B1B-8FDC-D4E4B7A550D7}"/>
              </a:ext>
            </a:extLst>
          </p:cNvPr>
          <p:cNvSpPr>
            <a:spLocks noGrp="1"/>
          </p:cNvSpPr>
          <p:nvPr>
            <p:ph type="title"/>
          </p:nvPr>
        </p:nvSpPr>
        <p:spPr/>
        <p:txBody>
          <a:bodyPr/>
          <a:lstStyle/>
          <a:p>
            <a:r>
              <a:rPr lang="en-US"/>
              <a:t>Waterfall and Agile Approach factors</a:t>
            </a:r>
          </a:p>
        </p:txBody>
      </p:sp>
      <p:sp>
        <p:nvSpPr>
          <p:cNvPr id="3" name="Content Placeholder 2">
            <a:extLst>
              <a:ext uri="{FF2B5EF4-FFF2-40B4-BE49-F238E27FC236}">
                <a16:creationId xmlns:a16="http://schemas.microsoft.com/office/drawing/2014/main" id="{8249FB2E-1CD9-400D-95D0-9855787FA667}"/>
              </a:ext>
            </a:extLst>
          </p:cNvPr>
          <p:cNvSpPr>
            <a:spLocks noGrp="1"/>
          </p:cNvSpPr>
          <p:nvPr>
            <p:ph idx="1"/>
          </p:nvPr>
        </p:nvSpPr>
        <p:spPr/>
        <p:txBody>
          <a:bodyPr vert="horz" lIns="0" tIns="0" rIns="0" bIns="0" rtlCol="0" anchor="t">
            <a:normAutofit/>
          </a:bodyPr>
          <a:lstStyle/>
          <a:p>
            <a:r>
              <a:rPr lang="en-US" dirty="0"/>
              <a:t>Small Projects – Waterfall</a:t>
            </a:r>
          </a:p>
          <a:p>
            <a:pPr marL="0" indent="0">
              <a:buNone/>
            </a:pPr>
            <a:r>
              <a:rPr lang="en-US" dirty="0"/>
              <a:t>I will choose to use Waterfall methedology over Agile because it is simple to perform and makes managing the projects model less of a struggle. </a:t>
            </a:r>
          </a:p>
          <a:p>
            <a:r>
              <a:rPr lang="en-US" dirty="0"/>
              <a:t>Larger and More Complex Project – Agile</a:t>
            </a:r>
          </a:p>
          <a:p>
            <a:pPr marL="0" indent="0">
              <a:buNone/>
            </a:pPr>
            <a:r>
              <a:rPr lang="en-US" dirty="0"/>
              <a:t>Agile should be the go-to for any company if they had to develop a complicated and time worthy product for a customer. Yes, this process will be more time consuming than Waterfall but that will also mean less bugs, risks, and the product will possibly run smoother because more testing and time was used to go more in depth with the external portion of the project. </a:t>
            </a:r>
          </a:p>
          <a:p>
            <a:pPr marL="0" indent="0">
              <a:buNone/>
            </a:pPr>
            <a:endParaRPr lang="en-US" dirty="0"/>
          </a:p>
        </p:txBody>
      </p:sp>
    </p:spTree>
    <p:extLst>
      <p:ext uri="{BB962C8B-B14F-4D97-AF65-F5344CB8AC3E}">
        <p14:creationId xmlns:p14="http://schemas.microsoft.com/office/powerpoint/2010/main" val="85342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EC62E-869D-401D-9132-CB6AEA3C11A7}"/>
              </a:ext>
            </a:extLst>
          </p:cNvPr>
          <p:cNvSpPr>
            <a:spLocks noGrp="1"/>
          </p:cNvSpPr>
          <p:nvPr>
            <p:ph type="title"/>
          </p:nvPr>
        </p:nvSpPr>
        <p:spPr/>
        <p:txBody>
          <a:bodyPr/>
          <a:lstStyle/>
          <a:p>
            <a:r>
              <a:rPr lang="en-US"/>
              <a:t>References </a:t>
            </a:r>
          </a:p>
        </p:txBody>
      </p:sp>
      <p:sp>
        <p:nvSpPr>
          <p:cNvPr id="3" name="Content Placeholder 2">
            <a:extLst>
              <a:ext uri="{FF2B5EF4-FFF2-40B4-BE49-F238E27FC236}">
                <a16:creationId xmlns:a16="http://schemas.microsoft.com/office/drawing/2014/main" id="{E3E6ABF5-6C21-4BCB-A0A6-DEAFCC7193E8}"/>
              </a:ext>
            </a:extLst>
          </p:cNvPr>
          <p:cNvSpPr>
            <a:spLocks noGrp="1"/>
          </p:cNvSpPr>
          <p:nvPr>
            <p:ph idx="1"/>
          </p:nvPr>
        </p:nvSpPr>
        <p:spPr/>
        <p:txBody>
          <a:bodyPr vert="horz" lIns="0" tIns="0" rIns="0" bIns="0" rtlCol="0" anchor="t">
            <a:normAutofit/>
          </a:bodyPr>
          <a:lstStyle/>
          <a:p>
            <a:pPr>
              <a:buNone/>
            </a:pPr>
            <a:r>
              <a:rPr lang="en-US" b="0" i="0" dirty="0">
                <a:solidFill>
                  <a:srgbClr val="595959"/>
                </a:solidFill>
                <a:effectLst/>
                <a:latin typeface="Helvetica" panose="020B0604020202020204" pitchFamily="34" charset="0"/>
              </a:rPr>
              <a:t>Charles G. Cobb. (2015). </a:t>
            </a:r>
            <a:r>
              <a:rPr lang="en-US" b="0" i="1" dirty="0">
                <a:solidFill>
                  <a:srgbClr val="595959"/>
                </a:solidFill>
                <a:effectLst/>
                <a:latin typeface="Helvetica" panose="020B0604020202020204" pitchFamily="34" charset="0"/>
              </a:rPr>
              <a:t>The Project Manager’s Guide to Mastering Agile : Principles and Practices for an Adaptive Approach</a:t>
            </a:r>
            <a:r>
              <a:rPr lang="en-US" b="0" i="0" dirty="0">
                <a:solidFill>
                  <a:srgbClr val="595959"/>
                </a:solidFill>
                <a:effectLst/>
                <a:latin typeface="Helvetica" panose="020B0604020202020204" pitchFamily="34" charset="0"/>
              </a:rPr>
              <a:t>. Wiley.</a:t>
            </a:r>
            <a:endParaRPr lang="en-US" i="1" dirty="0">
              <a:ea typeface="+mn-lt"/>
              <a:cs typeface="+mn-lt"/>
            </a:endParaRPr>
          </a:p>
          <a:p>
            <a:pPr>
              <a:buNone/>
            </a:pPr>
            <a:r>
              <a:rPr lang="en-US" i="1" dirty="0">
                <a:ea typeface="+mn-lt"/>
                <a:cs typeface="+mn-lt"/>
              </a:rPr>
              <a:t>SDLC - Overview</a:t>
            </a:r>
            <a:r>
              <a:rPr lang="en-US" dirty="0">
                <a:ea typeface="+mn-lt"/>
                <a:cs typeface="+mn-lt"/>
              </a:rPr>
              <a:t>, </a:t>
            </a:r>
            <a:r>
              <a:rPr lang="en-US" dirty="0" err="1">
                <a:ea typeface="+mn-lt"/>
                <a:cs typeface="+mn-lt"/>
              </a:rPr>
              <a:t>Tutorialspoint</a:t>
            </a:r>
            <a:r>
              <a:rPr lang="en-US" dirty="0">
                <a:ea typeface="+mn-lt"/>
                <a:cs typeface="+mn-lt"/>
              </a:rPr>
              <a:t>, </a:t>
            </a:r>
            <a:r>
              <a:rPr lang="en-US" dirty="0">
                <a:ea typeface="+mn-lt"/>
                <a:cs typeface="+mn-lt"/>
                <a:hlinkClick r:id="rId2"/>
              </a:rPr>
              <a:t>https://www.tutorialspoint.com/sdlc/sdlc_overview.htm</a:t>
            </a:r>
            <a:r>
              <a:rPr lang="en-US" dirty="0">
                <a:ea typeface="+mn-lt"/>
                <a:cs typeface="+mn-lt"/>
              </a:rPr>
              <a:t>. </a:t>
            </a:r>
            <a:endParaRPr lang="en-US" dirty="0"/>
          </a:p>
          <a:p>
            <a:pPr>
              <a:buNone/>
            </a:pPr>
            <a:endParaRPr lang="en-US" dirty="0"/>
          </a:p>
          <a:p>
            <a:pPr marL="0" indent="0">
              <a:buNone/>
            </a:pPr>
            <a:endParaRPr lang="en-US" dirty="0"/>
          </a:p>
        </p:txBody>
      </p:sp>
    </p:spTree>
    <p:extLst>
      <p:ext uri="{BB962C8B-B14F-4D97-AF65-F5344CB8AC3E}">
        <p14:creationId xmlns:p14="http://schemas.microsoft.com/office/powerpoint/2010/main" val="3583538065"/>
      </p:ext>
    </p:extLst>
  </p:cSld>
  <p:clrMapOvr>
    <a:masterClrMapping/>
  </p:clrMapOvr>
</p:sld>
</file>

<file path=ppt/theme/theme1.xml><?xml version="1.0" encoding="utf-8"?>
<a:theme xmlns:a="http://schemas.openxmlformats.org/drawingml/2006/main" name="GradientRiseVTI">
  <a:themeElements>
    <a:clrScheme name="AnalogousFromDarkSeedLeftStep">
      <a:dk1>
        <a:srgbClr val="000000"/>
      </a:dk1>
      <a:lt1>
        <a:srgbClr val="FFFFFF"/>
      </a:lt1>
      <a:dk2>
        <a:srgbClr val="242541"/>
      </a:dk2>
      <a:lt2>
        <a:srgbClr val="E3E8E2"/>
      </a:lt2>
      <a:accent1>
        <a:srgbClr val="AE4DC3"/>
      </a:accent1>
      <a:accent2>
        <a:srgbClr val="6A3BB1"/>
      </a:accent2>
      <a:accent3>
        <a:srgbClr val="4D4EC3"/>
      </a:accent3>
      <a:accent4>
        <a:srgbClr val="3B6EB1"/>
      </a:accent4>
      <a:accent5>
        <a:srgbClr val="4DB1C3"/>
      </a:accent5>
      <a:accent6>
        <a:srgbClr val="3BB192"/>
      </a:accent6>
      <a:hlink>
        <a:srgbClr val="3A8BB0"/>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docProps/app.xml><?xml version="1.0" encoding="utf-8"?>
<Properties xmlns="http://schemas.openxmlformats.org/officeDocument/2006/extended-properties" xmlns:vt="http://schemas.openxmlformats.org/officeDocument/2006/docPropsVTypes">
  <Template>TF10001119</Template>
  <TotalTime>385</TotalTime>
  <Words>657</Words>
  <Application>Microsoft Office PowerPoint</Application>
  <PresentationFormat>Widescreen</PresentationFormat>
  <Paragraphs>25</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Avenir Next LT Pro</vt:lpstr>
      <vt:lpstr>Helvetica</vt:lpstr>
      <vt:lpstr>GradientRiseVTI</vt:lpstr>
      <vt:lpstr> Agile Methedoloy  Vs  Waterfall</vt:lpstr>
      <vt:lpstr>Scrum-Agile Team Roles</vt:lpstr>
      <vt:lpstr>             SDLC in agile</vt:lpstr>
      <vt:lpstr>Continued...</vt:lpstr>
      <vt:lpstr>Waterfall development approach</vt:lpstr>
      <vt:lpstr>Waterfall and Agile Approach factors</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Dave Obi</cp:lastModifiedBy>
  <cp:revision>418</cp:revision>
  <dcterms:created xsi:type="dcterms:W3CDTF">2021-10-19T05:45:47Z</dcterms:created>
  <dcterms:modified xsi:type="dcterms:W3CDTF">2021-10-25T03:12:28Z</dcterms:modified>
</cp:coreProperties>
</file>

<file path=docProps/thumbnail.jpeg>
</file>